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oboto"/>
      <p:regular r:id="rId38"/>
      <p:bold r:id="rId39"/>
      <p:italic r:id="rId40"/>
      <p:boldItalic r:id="rId41"/>
    </p:embeddedFont>
    <p:embeddedFont>
      <p:font typeface="Average"/>
      <p:regular r:id="rId42"/>
    </p:embeddedFont>
    <p:embeddedFont>
      <p:font typeface="Oswald"/>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2" Type="http://schemas.openxmlformats.org/officeDocument/2006/relationships/font" Target="fonts/Average-regular.fntdata"/><Relationship Id="rId41" Type="http://schemas.openxmlformats.org/officeDocument/2006/relationships/font" Target="fonts/Roboto-boldItalic.fntdata"/><Relationship Id="rId22" Type="http://schemas.openxmlformats.org/officeDocument/2006/relationships/slide" Target="slides/slide17.xml"/><Relationship Id="rId44" Type="http://schemas.openxmlformats.org/officeDocument/2006/relationships/font" Target="fonts/Oswald-bold.fntdata"/><Relationship Id="rId21" Type="http://schemas.openxmlformats.org/officeDocument/2006/relationships/slide" Target="slides/slide16.xml"/><Relationship Id="rId43" Type="http://schemas.openxmlformats.org/officeDocument/2006/relationships/font" Target="fonts/Oswald-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5bc8a668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bc8a668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bc8a6685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bc8a6685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bc8a6685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bc8a6685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bc8a6685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bc8a6685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bc8a6685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bc8a6685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bc8a6685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bc8a6685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bc8a6685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bc8a6685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bc8a6685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bc8a6685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bc8a6685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bc8a6685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bc8a6685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bc8a6685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5b46a64ca6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5b46a64ca6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PC^2: </a:t>
            </a:r>
            <a:r>
              <a:rPr lang="en"/>
              <a:t>Programming Contest Control System developed at California State University. </a:t>
            </a:r>
            <a:br>
              <a:rPr lang="en"/>
            </a:br>
            <a:br>
              <a:rPr lang="en"/>
            </a:br>
            <a:r>
              <a:rPr lang="en"/>
              <a:t>	Used for ACM Regional and International </a:t>
            </a:r>
            <a:r>
              <a:rPr lang="en"/>
              <a:t>Collegiate Programming Contests.</a:t>
            </a:r>
            <a:br>
              <a:rPr lang="en"/>
            </a:br>
            <a:br>
              <a:rPr lang="en"/>
            </a:br>
            <a:r>
              <a:rPr b="1" lang="en"/>
              <a:t>Motivation: </a:t>
            </a:r>
            <a:r>
              <a:rPr lang="en"/>
              <a:t>Current System requires individual installation on all team computers</a:t>
            </a:r>
            <a:endParaRPr/>
          </a:p>
          <a:p>
            <a:pPr indent="-298450" lvl="0" marL="1371600" rtl="0" algn="l">
              <a:spcBef>
                <a:spcPts val="0"/>
              </a:spcBef>
              <a:spcAft>
                <a:spcPts val="0"/>
              </a:spcAft>
              <a:buSzPts val="1100"/>
              <a:buChar char="-"/>
            </a:pPr>
            <a:r>
              <a:rPr lang="en"/>
              <a:t>This application can be run on a single computer and then accessed via browser by each team. Reducing the time needed in set up.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bc8a6685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bc8a6685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bc8a6685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bc8a6685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bc8a6685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bc8a6685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bc8a66850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bc8a66850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bc8a6685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bc8a6685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98064600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98064600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bc8a6685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bc8a6685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b46a64ca6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b46a64ca6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b42b8358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b42b8358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b42b83582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b42b83582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5b42b8358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5b42b8358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b46a64ca6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b46a64ca6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b42b83582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b42b83582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b42b83582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b42b83582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b42b83582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b42b83582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b42b83582_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b42b83582_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5bc8a6685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5bc8a6685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b46a64ca6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b46a64ca6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WTI-UI: that’s the front-end, what people see</a:t>
            </a:r>
            <a:endParaRPr/>
          </a:p>
          <a:p>
            <a:pPr indent="0" lvl="0" marL="0" rtl="0" algn="l">
              <a:spcBef>
                <a:spcPts val="0"/>
              </a:spcBef>
              <a:spcAft>
                <a:spcPts val="0"/>
              </a:spcAft>
              <a:buNone/>
            </a:pPr>
            <a:r>
              <a:rPr lang="en"/>
              <a:t>WTI-API: which is the backend, what manages the data and team connections behind the scenes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the motivations for this separation:</a:t>
            </a:r>
            <a:endParaRPr/>
          </a:p>
          <a:p>
            <a:pPr indent="0" lvl="0" marL="0" rtl="0" algn="l">
              <a:spcBef>
                <a:spcPts val="0"/>
              </a:spcBef>
              <a:spcAft>
                <a:spcPts val="0"/>
              </a:spcAft>
              <a:buNone/>
            </a:pPr>
            <a:r>
              <a:rPr lang="en"/>
              <a:t>It’s good design! If the UI is decoupled from the backend, it allows UI’s to be interchanged with each other! They can all reuse the same backend</a:t>
            </a:r>
            <a:endParaRPr/>
          </a:p>
          <a:p>
            <a:pPr indent="0" lvl="0" marL="0" rtl="0" algn="l">
              <a:spcBef>
                <a:spcPts val="0"/>
              </a:spcBef>
              <a:spcAft>
                <a:spcPts val="0"/>
              </a:spcAft>
              <a:buNone/>
            </a:pPr>
            <a:r>
              <a:rPr lang="en"/>
              <a:t>It’s also not possible to use a modern UI framework served directly from a java backend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b46a64ca6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b46a64ca6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how do the UI and backend communicate? Glad you asked…</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 UI submits and receives data via HTTP calls to the REST endpoints running in WTI-API</a:t>
            </a:r>
            <a:endParaRPr/>
          </a:p>
          <a:p>
            <a:pPr indent="-298450" lvl="0" marL="457200" rtl="0" algn="l">
              <a:spcBef>
                <a:spcPts val="0"/>
              </a:spcBef>
              <a:spcAft>
                <a:spcPts val="0"/>
              </a:spcAft>
              <a:buSzPts val="1100"/>
              <a:buChar char="●"/>
            </a:pPr>
            <a:r>
              <a:rPr lang="en"/>
              <a:t>A websocket is employed to allow WTI-API to contact the UI for contest updates, like clarifications, runs, etc.</a:t>
            </a:r>
            <a:endParaRPr/>
          </a:p>
          <a:p>
            <a:pPr indent="-298450" lvl="0" marL="457200" rtl="0" algn="l">
              <a:spcBef>
                <a:spcPts val="0"/>
              </a:spcBef>
              <a:spcAft>
                <a:spcPts val="0"/>
              </a:spcAft>
              <a:buSzPts val="1100"/>
              <a:buChar char="●"/>
            </a:pPr>
            <a:r>
              <a:rPr lang="en"/>
              <a:t>The websocket was necessary because of one of the requirements for the project: </a:t>
            </a:r>
            <a:r>
              <a:rPr lang="en"/>
              <a:t>that the UI doesn’t constantly pull for new notifications. </a:t>
            </a:r>
            <a:endParaRPr/>
          </a:p>
          <a:p>
            <a:pPr indent="-298450" lvl="0" marL="457200" rtl="0" algn="l">
              <a:spcBef>
                <a:spcPts val="0"/>
              </a:spcBef>
              <a:spcAft>
                <a:spcPts val="0"/>
              </a:spcAft>
              <a:buSzPts val="1100"/>
              <a:buChar char="●"/>
            </a:pPr>
            <a:r>
              <a:rPr lang="en"/>
              <a:t>For example: When a clarification is answered, the API will send a message over the websocket alerting the UI. Each message includes an ID to identify the clarification that has been answered. Then, the UI will contact the REST API to get updated clarifications. Using the ID from the websocket, the UI can then display a notification for the updated clarification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b46a64ca6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b46a64ca6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Angular: Talk about what it is and how it works (JS, HTML, and CSS when compiled)</a:t>
            </a:r>
            <a:endParaRPr/>
          </a:p>
          <a:p>
            <a:pPr indent="0" lvl="0" marL="0" rtl="0" algn="l">
              <a:spcBef>
                <a:spcPts val="0"/>
              </a:spcBef>
              <a:spcAft>
                <a:spcPts val="0"/>
              </a:spcAft>
              <a:buNone/>
            </a:pPr>
            <a:r>
              <a:rPr lang="en"/>
              <a:t>We’ll do a demo shortly that shows the UI in action.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WTI-UI is the actual interface that teams will see. It’s a web application that runs in your web browser.</a:t>
            </a:r>
            <a:endParaRPr/>
          </a:p>
          <a:p>
            <a:pPr indent="-298450" lvl="0" marL="457200" rtl="0" algn="l">
              <a:spcBef>
                <a:spcPts val="0"/>
              </a:spcBef>
              <a:spcAft>
                <a:spcPts val="0"/>
              </a:spcAft>
              <a:buSzPts val="1100"/>
              <a:buChar char="●"/>
            </a:pPr>
            <a:r>
              <a:rPr lang="en"/>
              <a:t>Went with Angular to build it</a:t>
            </a:r>
            <a:endParaRPr/>
          </a:p>
          <a:p>
            <a:pPr indent="-298450" lvl="0" marL="457200" rtl="0" algn="l">
              <a:spcBef>
                <a:spcPts val="0"/>
              </a:spcBef>
              <a:spcAft>
                <a:spcPts val="0"/>
              </a:spcAft>
              <a:buSzPts val="1100"/>
              <a:buChar char="●"/>
            </a:pPr>
            <a:r>
              <a:rPr lang="en"/>
              <a:t>All modern browsers are supported</a:t>
            </a:r>
            <a:endParaRPr/>
          </a:p>
          <a:p>
            <a:pPr indent="-298450" lvl="0" marL="457200" rtl="0" algn="l">
              <a:spcBef>
                <a:spcPts val="0"/>
              </a:spcBef>
              <a:spcAft>
                <a:spcPts val="0"/>
              </a:spcAft>
              <a:buSzPts val="1100"/>
              <a:buChar char="●"/>
            </a:pPr>
            <a:r>
              <a:rPr lang="en"/>
              <a:t>Most older browsers should work fine too, as long as they are semi-recent (not like 5 years old or something!) (Just need to support flexbox, websockets, and of course, javascript)</a:t>
            </a:r>
            <a:endParaRPr/>
          </a:p>
          <a:p>
            <a:pPr indent="-298450" lvl="0" marL="457200" rtl="0" algn="l">
              <a:spcBef>
                <a:spcPts val="0"/>
              </a:spcBef>
              <a:spcAft>
                <a:spcPts val="0"/>
              </a:spcAft>
              <a:buSzPts val="1100"/>
              <a:buChar char="●"/>
            </a:pPr>
            <a:r>
              <a:rPr lang="en"/>
              <a:t>Don’t try internet explorer, though! IE11 should work but not tested</a:t>
            </a:r>
            <a:endParaRPr/>
          </a:p>
          <a:p>
            <a:pPr indent="-298450" lvl="0" marL="457200" rtl="0" algn="l">
              <a:spcBef>
                <a:spcPts val="0"/>
              </a:spcBef>
              <a:spcAft>
                <a:spcPts val="0"/>
              </a:spcAft>
              <a:buSzPts val="1100"/>
              <a:buChar char="●"/>
            </a:pPr>
            <a:r>
              <a:rPr lang="en"/>
              <a:t>As far as code goes, it follows the angular style guide and standard practices.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API side…</a:t>
            </a:r>
            <a:endParaRPr/>
          </a:p>
          <a:p>
            <a:pPr indent="-298450" lvl="0" marL="457200" rtl="0" algn="l">
              <a:spcBef>
                <a:spcPts val="0"/>
              </a:spcBef>
              <a:spcAft>
                <a:spcPts val="0"/>
              </a:spcAft>
              <a:buSzPts val="1100"/>
              <a:buChar char="●"/>
            </a:pPr>
            <a:r>
              <a:rPr lang="en"/>
              <a:t>Written in java to interface easily with the existing PC2 legacy code</a:t>
            </a:r>
            <a:endParaRPr/>
          </a:p>
          <a:p>
            <a:pPr indent="-298450" lvl="0" marL="457200" rtl="0" algn="l">
              <a:spcBef>
                <a:spcPts val="0"/>
              </a:spcBef>
              <a:spcAft>
                <a:spcPts val="0"/>
              </a:spcAft>
              <a:buSzPts val="1100"/>
              <a:buChar char="●"/>
            </a:pPr>
            <a:r>
              <a:rPr lang="en"/>
              <a:t>API endpoints use an MVC architecture, similar to that which ASP.NET provides out of the box</a:t>
            </a:r>
            <a:endParaRPr/>
          </a:p>
          <a:p>
            <a:pPr indent="-298450" lvl="0" marL="457200" rtl="0" algn="l">
              <a:spcBef>
                <a:spcPts val="0"/>
              </a:spcBef>
              <a:spcAft>
                <a:spcPts val="0"/>
              </a:spcAft>
              <a:buSzPts val="1100"/>
              <a:buChar char="●"/>
            </a:pPr>
            <a:r>
              <a:rPr lang="en"/>
              <a:t>A web server is self contained. When the project is built, it will service not only API requests and websocket connections, but also serve up the UI</a:t>
            </a:r>
            <a:endParaRPr/>
          </a:p>
          <a:p>
            <a:pPr indent="-298450" lvl="1" marL="914400" rtl="0" algn="l">
              <a:spcBef>
                <a:spcPts val="0"/>
              </a:spcBef>
              <a:spcAft>
                <a:spcPts val="0"/>
              </a:spcAft>
              <a:buSzPts val="1100"/>
              <a:buChar char="○"/>
            </a:pPr>
            <a:r>
              <a:rPr lang="en"/>
              <a:t>Allows for easy running of the project for a contest, because you only need to execute a single compiled .jar file.</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hyperlink" Target="http://drive.google.com/file/d/1dTIrG2krm0xGSudIznQBB3d6hluNX4Ss/view" TargetMode="External"/><Relationship Id="rId4" Type="http://schemas.openxmlformats.org/officeDocument/2006/relationships/image" Target="../media/image6.jpg"/><Relationship Id="rId5"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hyperlink" Target="http://drive.google.com/file/d/1I9cihEsZN9i4Kl2QutcwppDzOG-rNQTO/view" TargetMode="External"/><Relationship Id="rId4" Type="http://schemas.openxmlformats.org/officeDocument/2006/relationships/image" Target="../media/image12.jpg"/><Relationship Id="rId5"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hyperlink" Target="http://drive.google.com/file/d/1OxlVEhnyEISnise6t_n8iQMOv9mei1yp/view" TargetMode="External"/><Relationship Id="rId4" Type="http://schemas.openxmlformats.org/officeDocument/2006/relationships/image" Target="../media/image7.jpg"/><Relationship Id="rId5"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hyperlink" Target="http://drive.google.com/file/d/1kYNHpAiO6sjE-ZfjXJDhkoNSGRojqufZ/view" TargetMode="External"/><Relationship Id="rId4" Type="http://schemas.openxmlformats.org/officeDocument/2006/relationships/image" Target="../media/image5.png"/><Relationship Id="rId5"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hyperlink" Target="http://drive.google.com/file/d/1ge6Lc0eJ2Pr5oWqaFM5HV6460g6vSbiQ/view" TargetMode="External"/><Relationship Id="rId4" Type="http://schemas.openxmlformats.org/officeDocument/2006/relationships/image" Target="../media/image13.jpg"/><Relationship Id="rId5"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drive.google.com/file/d/1e85MegAXgM3o7zkWJXs5UbvS540zkKlS/view" TargetMode="External"/><Relationship Id="rId4" Type="http://schemas.openxmlformats.org/officeDocument/2006/relationships/image" Target="../media/image8.jpg"/><Relationship Id="rId5" Type="http://schemas.openxmlformats.org/officeDocument/2006/relationships/image" Target="../media/image1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hyperlink" Target="http://drive.google.com/file/d/1xoYLbfjpUShDj3HF9TRF1h_8cYVmuCQt/view" TargetMode="External"/><Relationship Id="rId4" Type="http://schemas.openxmlformats.org/officeDocument/2006/relationships/image" Target="../media/image1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2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PC</a:t>
            </a:r>
            <a:r>
              <a:rPr baseline="30000" lang="en"/>
              <a:t>2</a:t>
            </a:r>
            <a:r>
              <a:rPr lang="en"/>
              <a:t> Web Team Interface</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latin typeface="Roboto"/>
                <a:ea typeface="Roboto"/>
                <a:cs typeface="Roboto"/>
                <a:sym typeface="Roboto"/>
              </a:rPr>
              <a:t>Project Overview by </a:t>
            </a:r>
            <a:endParaRPr>
              <a:latin typeface="Roboto"/>
              <a:ea typeface="Roboto"/>
              <a:cs typeface="Roboto"/>
              <a:sym typeface="Roboto"/>
            </a:endParaRPr>
          </a:p>
          <a:p>
            <a:pPr indent="0" lvl="0" marL="0" rtl="0" algn="ctr">
              <a:lnSpc>
                <a:spcPct val="115000"/>
              </a:lnSpc>
              <a:spcBef>
                <a:spcPts val="0"/>
              </a:spcBef>
              <a:spcAft>
                <a:spcPts val="0"/>
              </a:spcAft>
              <a:buNone/>
            </a:pPr>
            <a:r>
              <a:rPr lang="en">
                <a:latin typeface="Roboto"/>
                <a:ea typeface="Roboto"/>
                <a:cs typeface="Roboto"/>
                <a:sym typeface="Roboto"/>
              </a:rPr>
              <a:t>Josie Isaacson, Ethan Holman, Andrew Combs, and Dani Frodge</a:t>
            </a:r>
            <a:endParaRPr>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and Demo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Login Design</a:t>
            </a:r>
            <a:endParaRPr/>
          </a:p>
        </p:txBody>
      </p:sp>
      <p:pic>
        <p:nvPicPr>
          <p:cNvPr id="123" name="Google Shape;123;p23"/>
          <p:cNvPicPr preferRelativeResize="0"/>
          <p:nvPr/>
        </p:nvPicPr>
        <p:blipFill>
          <a:blip r:embed="rId3">
            <a:alphaModFix/>
          </a:blip>
          <a:stretch>
            <a:fillRect/>
          </a:stretch>
        </p:blipFill>
        <p:spPr>
          <a:xfrm>
            <a:off x="1012863" y="185500"/>
            <a:ext cx="7118272" cy="39257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Login Demo</a:t>
            </a:r>
            <a:endParaRPr/>
          </a:p>
        </p:txBody>
      </p:sp>
      <p:pic>
        <p:nvPicPr>
          <p:cNvPr id="129" name="Google Shape;129;p24" title="login.mov">
            <a:hlinkClick r:id="rId3"/>
          </p:cNvPr>
          <p:cNvPicPr preferRelativeResize="0"/>
          <p:nvPr/>
        </p:nvPicPr>
        <p:blipFill>
          <a:blip r:embed="rId4">
            <a:alphaModFix/>
          </a:blip>
          <a:stretch>
            <a:fillRect/>
          </a:stretch>
        </p:blipFill>
        <p:spPr>
          <a:xfrm>
            <a:off x="2128125" y="76200"/>
            <a:ext cx="6654800" cy="4991100"/>
          </a:xfrm>
          <a:prstGeom prst="rect">
            <a:avLst/>
          </a:prstGeom>
          <a:noFill/>
          <a:ln>
            <a:noFill/>
          </a:ln>
        </p:spPr>
      </p:pic>
      <p:pic>
        <p:nvPicPr>
          <p:cNvPr id="130" name="Google Shape;130;p24"/>
          <p:cNvPicPr preferRelativeResize="0"/>
          <p:nvPr/>
        </p:nvPicPr>
        <p:blipFill>
          <a:blip r:embed="rId5">
            <a:alphaModFix/>
          </a:blip>
          <a:stretch>
            <a:fillRect/>
          </a:stretch>
        </p:blipFill>
        <p:spPr>
          <a:xfrm>
            <a:off x="152400" y="152400"/>
            <a:ext cx="1823324" cy="24310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View Runs Design</a:t>
            </a:r>
            <a:endParaRPr/>
          </a:p>
        </p:txBody>
      </p:sp>
      <p:pic>
        <p:nvPicPr>
          <p:cNvPr id="136" name="Google Shape;136;p25"/>
          <p:cNvPicPr preferRelativeResize="0"/>
          <p:nvPr/>
        </p:nvPicPr>
        <p:blipFill>
          <a:blip r:embed="rId3">
            <a:alphaModFix/>
          </a:blip>
          <a:stretch>
            <a:fillRect/>
          </a:stretch>
        </p:blipFill>
        <p:spPr>
          <a:xfrm>
            <a:off x="1012863" y="141375"/>
            <a:ext cx="7118272" cy="39257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View Runs Demo</a:t>
            </a:r>
            <a:endParaRPr/>
          </a:p>
        </p:txBody>
      </p:sp>
      <p:pic>
        <p:nvPicPr>
          <p:cNvPr id="142" name="Google Shape;142;p26" title="viewRuns.mov">
            <a:hlinkClick r:id="rId3"/>
          </p:cNvPr>
          <p:cNvPicPr preferRelativeResize="0"/>
          <p:nvPr/>
        </p:nvPicPr>
        <p:blipFill>
          <a:blip r:embed="rId4">
            <a:alphaModFix/>
          </a:blip>
          <a:stretch>
            <a:fillRect/>
          </a:stretch>
        </p:blipFill>
        <p:spPr>
          <a:xfrm>
            <a:off x="2260249" y="85125"/>
            <a:ext cx="6631026" cy="4973250"/>
          </a:xfrm>
          <a:prstGeom prst="rect">
            <a:avLst/>
          </a:prstGeom>
          <a:noFill/>
          <a:ln>
            <a:noFill/>
          </a:ln>
        </p:spPr>
      </p:pic>
      <p:pic>
        <p:nvPicPr>
          <p:cNvPr id="143" name="Google Shape;143;p26"/>
          <p:cNvPicPr preferRelativeResize="0"/>
          <p:nvPr/>
        </p:nvPicPr>
        <p:blipFill>
          <a:blip r:embed="rId5">
            <a:alphaModFix/>
          </a:blip>
          <a:stretch>
            <a:fillRect/>
          </a:stretch>
        </p:blipFill>
        <p:spPr>
          <a:xfrm>
            <a:off x="152400" y="152400"/>
            <a:ext cx="1955451" cy="260726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Submit Run Design</a:t>
            </a:r>
            <a:endParaRPr/>
          </a:p>
        </p:txBody>
      </p:sp>
      <p:pic>
        <p:nvPicPr>
          <p:cNvPr id="149" name="Google Shape;149;p27"/>
          <p:cNvPicPr preferRelativeResize="0"/>
          <p:nvPr/>
        </p:nvPicPr>
        <p:blipFill>
          <a:blip r:embed="rId3">
            <a:alphaModFix/>
          </a:blip>
          <a:stretch>
            <a:fillRect/>
          </a:stretch>
        </p:blipFill>
        <p:spPr>
          <a:xfrm>
            <a:off x="1012863" y="152400"/>
            <a:ext cx="7118272" cy="39257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Submit Run Demo</a:t>
            </a:r>
            <a:endParaRPr/>
          </a:p>
        </p:txBody>
      </p:sp>
      <p:pic>
        <p:nvPicPr>
          <p:cNvPr id="155" name="Google Shape;155;p28" title="submitRun.mov">
            <a:hlinkClick r:id="rId3"/>
          </p:cNvPr>
          <p:cNvPicPr preferRelativeResize="0"/>
          <p:nvPr/>
        </p:nvPicPr>
        <p:blipFill>
          <a:blip r:embed="rId4">
            <a:alphaModFix/>
          </a:blip>
          <a:stretch>
            <a:fillRect/>
          </a:stretch>
        </p:blipFill>
        <p:spPr>
          <a:xfrm>
            <a:off x="2337825" y="76200"/>
            <a:ext cx="6654800" cy="4991100"/>
          </a:xfrm>
          <a:prstGeom prst="rect">
            <a:avLst/>
          </a:prstGeom>
          <a:noFill/>
          <a:ln>
            <a:noFill/>
          </a:ln>
        </p:spPr>
      </p:pic>
      <p:pic>
        <p:nvPicPr>
          <p:cNvPr id="156" name="Google Shape;156;p28"/>
          <p:cNvPicPr preferRelativeResize="0"/>
          <p:nvPr/>
        </p:nvPicPr>
        <p:blipFill rotWithShape="1">
          <a:blip r:embed="rId5">
            <a:alphaModFix/>
          </a:blip>
          <a:srcRect b="0" l="10753" r="44739" t="0"/>
          <a:stretch/>
        </p:blipFill>
        <p:spPr>
          <a:xfrm>
            <a:off x="234275" y="127775"/>
            <a:ext cx="1927475" cy="32479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View Clarifications Design</a:t>
            </a:r>
            <a:endParaRPr/>
          </a:p>
        </p:txBody>
      </p:sp>
      <p:pic>
        <p:nvPicPr>
          <p:cNvPr id="162" name="Google Shape;162;p29"/>
          <p:cNvPicPr preferRelativeResize="0"/>
          <p:nvPr/>
        </p:nvPicPr>
        <p:blipFill>
          <a:blip r:embed="rId3">
            <a:alphaModFix/>
          </a:blip>
          <a:stretch>
            <a:fillRect/>
          </a:stretch>
        </p:blipFill>
        <p:spPr>
          <a:xfrm>
            <a:off x="1012863" y="185500"/>
            <a:ext cx="7118272" cy="39257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View Clarifications </a:t>
            </a:r>
            <a:endParaRPr/>
          </a:p>
          <a:p>
            <a:pPr indent="0" lvl="0" marL="0" rtl="0" algn="l">
              <a:spcBef>
                <a:spcPts val="0"/>
              </a:spcBef>
              <a:spcAft>
                <a:spcPts val="0"/>
              </a:spcAft>
              <a:buNone/>
            </a:pPr>
            <a:r>
              <a:rPr lang="en"/>
              <a:t>Demo</a:t>
            </a:r>
            <a:endParaRPr/>
          </a:p>
        </p:txBody>
      </p:sp>
      <p:pic>
        <p:nvPicPr>
          <p:cNvPr id="168" name="Google Shape;168;p30" title="viewClars.mov">
            <a:hlinkClick r:id="rId3"/>
          </p:cNvPr>
          <p:cNvPicPr preferRelativeResize="0"/>
          <p:nvPr/>
        </p:nvPicPr>
        <p:blipFill>
          <a:blip r:embed="rId4">
            <a:alphaModFix/>
          </a:blip>
          <a:stretch>
            <a:fillRect/>
          </a:stretch>
        </p:blipFill>
        <p:spPr>
          <a:xfrm>
            <a:off x="2448200" y="124725"/>
            <a:ext cx="6525350" cy="4894025"/>
          </a:xfrm>
          <a:prstGeom prst="rect">
            <a:avLst/>
          </a:prstGeom>
          <a:noFill/>
          <a:ln>
            <a:noFill/>
          </a:ln>
        </p:spPr>
      </p:pic>
      <p:pic>
        <p:nvPicPr>
          <p:cNvPr id="169" name="Google Shape;169;p30"/>
          <p:cNvPicPr preferRelativeResize="0"/>
          <p:nvPr/>
        </p:nvPicPr>
        <p:blipFill>
          <a:blip r:embed="rId5">
            <a:alphaModFix/>
          </a:blip>
          <a:stretch>
            <a:fillRect/>
          </a:stretch>
        </p:blipFill>
        <p:spPr>
          <a:xfrm>
            <a:off x="152400" y="152400"/>
            <a:ext cx="2143400" cy="285786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Submit Clarification Design</a:t>
            </a:r>
            <a:endParaRPr/>
          </a:p>
        </p:txBody>
      </p:sp>
      <p:pic>
        <p:nvPicPr>
          <p:cNvPr id="175" name="Google Shape;175;p31"/>
          <p:cNvPicPr preferRelativeResize="0"/>
          <p:nvPr/>
        </p:nvPicPr>
        <p:blipFill>
          <a:blip r:embed="rId3">
            <a:alphaModFix/>
          </a:blip>
          <a:stretch>
            <a:fillRect/>
          </a:stretch>
        </p:blipFill>
        <p:spPr>
          <a:xfrm>
            <a:off x="1012863" y="141375"/>
            <a:ext cx="7118272" cy="39257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oboto"/>
              <a:buChar char="●"/>
            </a:pPr>
            <a:r>
              <a:rPr lang="en" sz="2400">
                <a:latin typeface="Roboto"/>
                <a:ea typeface="Roboto"/>
                <a:cs typeface="Roboto"/>
                <a:sym typeface="Roboto"/>
              </a:rPr>
              <a:t>What is PC</a:t>
            </a:r>
            <a:r>
              <a:rPr baseline="30000" lang="en" sz="2400">
                <a:latin typeface="Roboto"/>
                <a:ea typeface="Roboto"/>
                <a:cs typeface="Roboto"/>
                <a:sym typeface="Roboto"/>
              </a:rPr>
              <a:t>2</a:t>
            </a:r>
            <a:r>
              <a:rPr lang="en" sz="2400">
                <a:latin typeface="Roboto"/>
                <a:ea typeface="Roboto"/>
                <a:cs typeface="Roboto"/>
                <a:sym typeface="Roboto"/>
              </a:rPr>
              <a:t>?</a:t>
            </a:r>
            <a:endParaRPr sz="2400">
              <a:latin typeface="Roboto"/>
              <a:ea typeface="Roboto"/>
              <a:cs typeface="Roboto"/>
              <a:sym typeface="Roboto"/>
            </a:endParaRPr>
          </a:p>
          <a:p>
            <a:pPr indent="-342900" lvl="1" marL="914400" rtl="0" algn="l">
              <a:spcBef>
                <a:spcPts val="0"/>
              </a:spcBef>
              <a:spcAft>
                <a:spcPts val="0"/>
              </a:spcAft>
              <a:buSzPts val="1800"/>
              <a:buFont typeface="Roboto"/>
              <a:buChar char="○"/>
            </a:pPr>
            <a:r>
              <a:rPr lang="en" sz="1800">
                <a:latin typeface="Roboto"/>
                <a:ea typeface="Roboto"/>
                <a:cs typeface="Roboto"/>
                <a:sym typeface="Roboto"/>
              </a:rPr>
              <a:t>Programming Contest Control System</a:t>
            </a:r>
            <a:endParaRPr sz="1800">
              <a:latin typeface="Roboto"/>
              <a:ea typeface="Roboto"/>
              <a:cs typeface="Roboto"/>
              <a:sym typeface="Roboto"/>
            </a:endParaRPr>
          </a:p>
          <a:p>
            <a:pPr indent="0" lvl="0" marL="914400" rtl="0" algn="l">
              <a:spcBef>
                <a:spcPts val="1600"/>
              </a:spcBef>
              <a:spcAft>
                <a:spcPts val="0"/>
              </a:spcAft>
              <a:buNone/>
            </a:pPr>
            <a:r>
              <a:t/>
            </a:r>
            <a:endParaRPr>
              <a:latin typeface="Roboto"/>
              <a:ea typeface="Roboto"/>
              <a:cs typeface="Roboto"/>
              <a:sym typeface="Roboto"/>
            </a:endParaRPr>
          </a:p>
          <a:p>
            <a:pPr indent="-381000" lvl="0" marL="457200" rtl="0" algn="l">
              <a:spcBef>
                <a:spcPts val="1600"/>
              </a:spcBef>
              <a:spcAft>
                <a:spcPts val="0"/>
              </a:spcAft>
              <a:buSzPts val="2400"/>
              <a:buFont typeface="Roboto"/>
              <a:buChar char="●"/>
            </a:pPr>
            <a:r>
              <a:rPr lang="en" sz="2400">
                <a:latin typeface="Roboto"/>
                <a:ea typeface="Roboto"/>
                <a:cs typeface="Roboto"/>
                <a:sym typeface="Roboto"/>
              </a:rPr>
              <a:t>What was the motivation for building WTI?</a:t>
            </a:r>
            <a:endParaRPr sz="2400">
              <a:latin typeface="Roboto"/>
              <a:ea typeface="Roboto"/>
              <a:cs typeface="Roboto"/>
              <a:sym typeface="Roboto"/>
            </a:endParaRPr>
          </a:p>
          <a:p>
            <a:pPr indent="-342900" lvl="1" marL="914400" rtl="0" algn="l">
              <a:spcBef>
                <a:spcPts val="0"/>
              </a:spcBef>
              <a:spcAft>
                <a:spcPts val="0"/>
              </a:spcAft>
              <a:buSzPts val="1800"/>
              <a:buFont typeface="Roboto"/>
              <a:buChar char="○"/>
            </a:pPr>
            <a:r>
              <a:rPr lang="en" sz="1800">
                <a:latin typeface="Roboto"/>
                <a:ea typeface="Roboto"/>
                <a:cs typeface="Roboto"/>
                <a:sym typeface="Roboto"/>
              </a:rPr>
              <a:t>Current system requires individual installation on all team computers</a:t>
            </a:r>
            <a:endParaRPr sz="1800">
              <a:latin typeface="Roboto"/>
              <a:ea typeface="Roboto"/>
              <a:cs typeface="Roboto"/>
              <a:sym typeface="Roboto"/>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Submit </a:t>
            </a:r>
            <a:endParaRPr/>
          </a:p>
          <a:p>
            <a:pPr indent="0" lvl="0" marL="0" rtl="0" algn="l">
              <a:spcBef>
                <a:spcPts val="0"/>
              </a:spcBef>
              <a:spcAft>
                <a:spcPts val="0"/>
              </a:spcAft>
              <a:buNone/>
            </a:pPr>
            <a:r>
              <a:rPr lang="en"/>
              <a:t>Clarification Demo</a:t>
            </a:r>
            <a:endParaRPr/>
          </a:p>
        </p:txBody>
      </p:sp>
      <p:pic>
        <p:nvPicPr>
          <p:cNvPr id="181" name="Google Shape;181;p32" title="submitClar.mov">
            <a:hlinkClick r:id="rId3"/>
          </p:cNvPr>
          <p:cNvPicPr preferRelativeResize="0"/>
          <p:nvPr/>
        </p:nvPicPr>
        <p:blipFill>
          <a:blip r:embed="rId4">
            <a:alphaModFix/>
          </a:blip>
          <a:stretch>
            <a:fillRect/>
          </a:stretch>
        </p:blipFill>
        <p:spPr>
          <a:xfrm>
            <a:off x="2304725" y="76200"/>
            <a:ext cx="6654800" cy="4991100"/>
          </a:xfrm>
          <a:prstGeom prst="rect">
            <a:avLst/>
          </a:prstGeom>
          <a:noFill/>
          <a:ln>
            <a:noFill/>
          </a:ln>
        </p:spPr>
      </p:pic>
      <p:pic>
        <p:nvPicPr>
          <p:cNvPr id="182" name="Google Shape;182;p32"/>
          <p:cNvPicPr preferRelativeResize="0"/>
          <p:nvPr/>
        </p:nvPicPr>
        <p:blipFill rotWithShape="1">
          <a:blip r:embed="rId5">
            <a:alphaModFix/>
          </a:blip>
          <a:srcRect b="0" l="15012" r="33433" t="0"/>
          <a:stretch/>
        </p:blipFill>
        <p:spPr>
          <a:xfrm>
            <a:off x="53250" y="152400"/>
            <a:ext cx="2176927" cy="3167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Options Design</a:t>
            </a:r>
            <a:endParaRPr/>
          </a:p>
        </p:txBody>
      </p:sp>
      <p:pic>
        <p:nvPicPr>
          <p:cNvPr id="188" name="Google Shape;188;p33"/>
          <p:cNvPicPr preferRelativeResize="0"/>
          <p:nvPr/>
        </p:nvPicPr>
        <p:blipFill>
          <a:blip r:embed="rId3">
            <a:alphaModFix/>
          </a:blip>
          <a:stretch>
            <a:fillRect/>
          </a:stretch>
        </p:blipFill>
        <p:spPr>
          <a:xfrm>
            <a:off x="1012863" y="152400"/>
            <a:ext cx="7118272" cy="39257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Options Demo</a:t>
            </a:r>
            <a:endParaRPr/>
          </a:p>
        </p:txBody>
      </p:sp>
      <p:pic>
        <p:nvPicPr>
          <p:cNvPr id="194" name="Google Shape;194;p34" title="options.mov">
            <a:hlinkClick r:id="rId3"/>
          </p:cNvPr>
          <p:cNvPicPr preferRelativeResize="0"/>
          <p:nvPr/>
        </p:nvPicPr>
        <p:blipFill>
          <a:blip r:embed="rId4">
            <a:alphaModFix/>
          </a:blip>
          <a:stretch>
            <a:fillRect/>
          </a:stretch>
        </p:blipFill>
        <p:spPr>
          <a:xfrm>
            <a:off x="2095000" y="76200"/>
            <a:ext cx="6654800" cy="4991100"/>
          </a:xfrm>
          <a:prstGeom prst="rect">
            <a:avLst/>
          </a:prstGeom>
          <a:noFill/>
          <a:ln>
            <a:noFill/>
          </a:ln>
        </p:spPr>
      </p:pic>
      <p:pic>
        <p:nvPicPr>
          <p:cNvPr id="195" name="Google Shape;195;p34"/>
          <p:cNvPicPr preferRelativeResize="0"/>
          <p:nvPr/>
        </p:nvPicPr>
        <p:blipFill rotWithShape="1">
          <a:blip r:embed="rId5">
            <a:alphaModFix/>
          </a:blip>
          <a:srcRect b="0" l="16260" r="23089" t="0"/>
          <a:stretch/>
        </p:blipFill>
        <p:spPr>
          <a:xfrm>
            <a:off x="117125" y="129425"/>
            <a:ext cx="1903324" cy="28474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About Design</a:t>
            </a:r>
            <a:endParaRPr/>
          </a:p>
        </p:txBody>
      </p:sp>
      <p:pic>
        <p:nvPicPr>
          <p:cNvPr id="201" name="Google Shape;201;p35"/>
          <p:cNvPicPr preferRelativeResize="0"/>
          <p:nvPr/>
        </p:nvPicPr>
        <p:blipFill>
          <a:blip r:embed="rId3">
            <a:alphaModFix/>
          </a:blip>
          <a:stretch>
            <a:fillRect/>
          </a:stretch>
        </p:blipFill>
        <p:spPr>
          <a:xfrm>
            <a:off x="1012863" y="152400"/>
            <a:ext cx="7118272" cy="39257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6"/>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Logout Demo</a:t>
            </a:r>
            <a:endParaRPr/>
          </a:p>
        </p:txBody>
      </p:sp>
      <p:pic>
        <p:nvPicPr>
          <p:cNvPr id="207" name="Google Shape;207;p36" title="logout.mov">
            <a:hlinkClick r:id="rId3"/>
          </p:cNvPr>
          <p:cNvPicPr preferRelativeResize="0"/>
          <p:nvPr/>
        </p:nvPicPr>
        <p:blipFill>
          <a:blip r:embed="rId4">
            <a:alphaModFix/>
          </a:blip>
          <a:stretch>
            <a:fillRect/>
          </a:stretch>
        </p:blipFill>
        <p:spPr>
          <a:xfrm>
            <a:off x="2083975" y="76200"/>
            <a:ext cx="6654800" cy="4991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7"/>
          <p:cNvSpPr txBox="1"/>
          <p:nvPr>
            <p:ph type="title"/>
          </p:nvPr>
        </p:nvSpPr>
        <p:spPr>
          <a:xfrm>
            <a:off x="311700" y="189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Process</a:t>
            </a:r>
            <a:endParaRPr/>
          </a:p>
        </p:txBody>
      </p:sp>
      <p:pic>
        <p:nvPicPr>
          <p:cNvPr id="213" name="Google Shape;213;p37"/>
          <p:cNvPicPr preferRelativeResize="0"/>
          <p:nvPr/>
        </p:nvPicPr>
        <p:blipFill>
          <a:blip r:embed="rId3">
            <a:alphaModFix/>
          </a:blip>
          <a:stretch>
            <a:fillRect/>
          </a:stretch>
        </p:blipFill>
        <p:spPr>
          <a:xfrm>
            <a:off x="2755525" y="762138"/>
            <a:ext cx="6319350" cy="3215221"/>
          </a:xfrm>
          <a:prstGeom prst="rect">
            <a:avLst/>
          </a:prstGeom>
          <a:noFill/>
          <a:ln>
            <a:noFill/>
          </a:ln>
        </p:spPr>
      </p:pic>
      <p:sp>
        <p:nvSpPr>
          <p:cNvPr id="214" name="Google Shape;214;p37"/>
          <p:cNvSpPr txBox="1"/>
          <p:nvPr/>
        </p:nvSpPr>
        <p:spPr>
          <a:xfrm>
            <a:off x="152400" y="1001125"/>
            <a:ext cx="2630100" cy="3322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Test Description</a:t>
            </a:r>
            <a:endParaRPr sz="18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Pass/Fail</a:t>
            </a:r>
            <a:endParaRPr sz="18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Reason for failure</a:t>
            </a:r>
            <a:endParaRPr sz="18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Expected Result</a:t>
            </a:r>
            <a:endParaRPr sz="18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Actual Result</a:t>
            </a:r>
            <a:endParaRPr sz="1800">
              <a:solidFill>
                <a:srgbClr val="FFFFFF"/>
              </a:solidFill>
              <a:latin typeface="Roboto"/>
              <a:ea typeface="Roboto"/>
              <a:cs typeface="Roboto"/>
              <a:sym typeface="Roboto"/>
            </a:endParaRPr>
          </a:p>
          <a:p>
            <a:pPr indent="0" lvl="0" marL="0" rtl="0" algn="l">
              <a:spcBef>
                <a:spcPts val="0"/>
              </a:spcBef>
              <a:spcAft>
                <a:spcPts val="0"/>
              </a:spcAft>
              <a:buNone/>
            </a:pPr>
            <a:r>
              <a:t/>
            </a:r>
            <a:endParaRPr sz="2400">
              <a:solidFill>
                <a:srgbClr val="FFFFFF"/>
              </a:solidFill>
              <a:latin typeface="Roboto"/>
              <a:ea typeface="Roboto"/>
              <a:cs typeface="Roboto"/>
              <a:sym typeface="Roboto"/>
            </a:endParaRPr>
          </a:p>
        </p:txBody>
      </p:sp>
      <p:sp>
        <p:nvSpPr>
          <p:cNvPr id="215" name="Google Shape;215;p37"/>
          <p:cNvSpPr/>
          <p:nvPr/>
        </p:nvSpPr>
        <p:spPr>
          <a:xfrm>
            <a:off x="6444800" y="3045625"/>
            <a:ext cx="2539800" cy="1278000"/>
          </a:xfrm>
          <a:prstGeom prst="rect">
            <a:avLst/>
          </a:prstGeom>
          <a:solidFill>
            <a:srgbClr val="434343"/>
          </a:solidFill>
          <a:ln cap="flat" cmpd="sng" w="38100">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434343"/>
              </a:highlight>
            </a:endParaRPr>
          </a:p>
        </p:txBody>
      </p:sp>
      <p:sp>
        <p:nvSpPr>
          <p:cNvPr id="216" name="Google Shape;216;p37"/>
          <p:cNvSpPr txBox="1"/>
          <p:nvPr/>
        </p:nvSpPr>
        <p:spPr>
          <a:xfrm>
            <a:off x="6536300" y="3173425"/>
            <a:ext cx="2402700" cy="11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Roboto"/>
                <a:ea typeface="Roboto"/>
                <a:cs typeface="Roboto"/>
                <a:sym typeface="Roboto"/>
              </a:rPr>
              <a:t>64 testing </a:t>
            </a:r>
            <a:endParaRPr b="1" sz="2400">
              <a:solidFill>
                <a:srgbClr val="FFFFFF"/>
              </a:solidFill>
              <a:latin typeface="Roboto"/>
              <a:ea typeface="Roboto"/>
              <a:cs typeface="Roboto"/>
              <a:sym typeface="Roboto"/>
            </a:endParaRPr>
          </a:p>
          <a:p>
            <a:pPr indent="0" lvl="0" marL="0" rtl="0" algn="ctr">
              <a:spcBef>
                <a:spcPts val="0"/>
              </a:spcBef>
              <a:spcAft>
                <a:spcPts val="0"/>
              </a:spcAft>
              <a:buNone/>
            </a:pPr>
            <a:r>
              <a:rPr b="1" lang="en" sz="2400">
                <a:solidFill>
                  <a:srgbClr val="FFFFFF"/>
                </a:solidFill>
                <a:latin typeface="Roboto"/>
                <a:ea typeface="Roboto"/>
                <a:cs typeface="Roboto"/>
                <a:sym typeface="Roboto"/>
              </a:rPr>
              <a:t>scenarios done</a:t>
            </a:r>
            <a:endParaRPr b="1" sz="2400">
              <a:solidFill>
                <a:srgbClr val="FFFFFF"/>
              </a:solidFill>
              <a:latin typeface="Average"/>
              <a:ea typeface="Average"/>
              <a:cs typeface="Average"/>
              <a:sym typeface="Average"/>
            </a:endParaRPr>
          </a:p>
        </p:txBody>
      </p:sp>
      <p:sp>
        <p:nvSpPr>
          <p:cNvPr id="217" name="Google Shape;217;p37"/>
          <p:cNvSpPr txBox="1"/>
          <p:nvPr/>
        </p:nvSpPr>
        <p:spPr>
          <a:xfrm>
            <a:off x="152400" y="2742575"/>
            <a:ext cx="2630100" cy="23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Testing Steps:</a:t>
            </a:r>
            <a:endParaRPr b="1" sz="18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Configure and run a PC</a:t>
            </a:r>
            <a:r>
              <a:rPr baseline="30000" lang="en" sz="1800">
                <a:solidFill>
                  <a:srgbClr val="FFFFFF"/>
                </a:solidFill>
                <a:latin typeface="Roboto"/>
                <a:ea typeface="Roboto"/>
                <a:cs typeface="Roboto"/>
                <a:sym typeface="Roboto"/>
              </a:rPr>
              <a:t>2</a:t>
            </a:r>
            <a:r>
              <a:rPr lang="en" sz="1800">
                <a:solidFill>
                  <a:srgbClr val="FFFFFF"/>
                </a:solidFill>
                <a:latin typeface="Roboto"/>
                <a:ea typeface="Roboto"/>
                <a:cs typeface="Roboto"/>
                <a:sym typeface="Roboto"/>
              </a:rPr>
              <a:t> contest.</a:t>
            </a:r>
            <a:endParaRPr sz="18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Build and run WTI.</a:t>
            </a:r>
            <a:endParaRPr sz="18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AutoNum type="arabicPeriod"/>
            </a:pPr>
            <a:r>
              <a:rPr lang="en" sz="1800">
                <a:solidFill>
                  <a:srgbClr val="FFFFFF"/>
                </a:solidFill>
                <a:latin typeface="Roboto"/>
                <a:ea typeface="Roboto"/>
                <a:cs typeface="Roboto"/>
                <a:sym typeface="Roboto"/>
              </a:rPr>
              <a:t>Test all </a:t>
            </a:r>
            <a:r>
              <a:rPr lang="en" sz="1800">
                <a:solidFill>
                  <a:srgbClr val="FFFFFF"/>
                </a:solidFill>
                <a:latin typeface="Roboto"/>
                <a:ea typeface="Roboto"/>
                <a:cs typeface="Roboto"/>
                <a:sym typeface="Roboto"/>
              </a:rPr>
              <a:t>scenarios</a:t>
            </a:r>
            <a:r>
              <a:rPr lang="en" sz="1800">
                <a:solidFill>
                  <a:srgbClr val="FFFFFF"/>
                </a:solidFill>
                <a:latin typeface="Roboto"/>
                <a:ea typeface="Roboto"/>
                <a:cs typeface="Roboto"/>
                <a:sym typeface="Roboto"/>
              </a:rPr>
              <a:t> while live contest is running. </a:t>
            </a:r>
            <a:endParaRPr sz="1800">
              <a:solidFill>
                <a:srgbClr val="FFFFFF"/>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0" st="0"/>
                                            </p:txEl>
                                          </p:spTgt>
                                        </p:tgtEl>
                                        <p:attrNameLst>
                                          <p:attrName>style.visibility</p:attrName>
                                        </p:attrNameLst>
                                      </p:cBhvr>
                                      <p:to>
                                        <p:strVal val="visible"/>
                                      </p:to>
                                    </p:set>
                                    <p:animEffect filter="fade" transition="in">
                                      <p:cBhvr>
                                        <p:cTn dur="1000"/>
                                        <p:tgtEl>
                                          <p:spTgt spid="2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1" st="1"/>
                                            </p:txEl>
                                          </p:spTgt>
                                        </p:tgtEl>
                                        <p:attrNameLst>
                                          <p:attrName>style.visibility</p:attrName>
                                        </p:attrNameLst>
                                      </p:cBhvr>
                                      <p:to>
                                        <p:strVal val="visible"/>
                                      </p:to>
                                    </p:set>
                                    <p:animEffect filter="fade" transition="in">
                                      <p:cBhvr>
                                        <p:cTn dur="1000"/>
                                        <p:tgtEl>
                                          <p:spTgt spid="2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2" st="2"/>
                                            </p:txEl>
                                          </p:spTgt>
                                        </p:tgtEl>
                                        <p:attrNameLst>
                                          <p:attrName>style.visibility</p:attrName>
                                        </p:attrNameLst>
                                      </p:cBhvr>
                                      <p:to>
                                        <p:strVal val="visible"/>
                                      </p:to>
                                    </p:set>
                                    <p:animEffect filter="fade" transition="in">
                                      <p:cBhvr>
                                        <p:cTn dur="1000"/>
                                        <p:tgtEl>
                                          <p:spTgt spid="21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3" st="3"/>
                                            </p:txEl>
                                          </p:spTgt>
                                        </p:tgtEl>
                                        <p:attrNameLst>
                                          <p:attrName>style.visibility</p:attrName>
                                        </p:attrNameLst>
                                      </p:cBhvr>
                                      <p:to>
                                        <p:strVal val="visible"/>
                                      </p:to>
                                    </p:set>
                                    <p:animEffect filter="fade" transition="in">
                                      <p:cBhvr>
                                        <p:cTn dur="1000"/>
                                        <p:tgtEl>
                                          <p:spTgt spid="21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4" st="4"/>
                                            </p:txEl>
                                          </p:spTgt>
                                        </p:tgtEl>
                                        <p:attrNameLst>
                                          <p:attrName>style.visibility</p:attrName>
                                        </p:attrNameLst>
                                      </p:cBhvr>
                                      <p:to>
                                        <p:strVal val="visible"/>
                                      </p:to>
                                    </p:set>
                                    <p:animEffect filter="fade" transition="in">
                                      <p:cBhvr>
                                        <p:cTn dur="1000"/>
                                        <p:tgtEl>
                                          <p:spTgt spid="21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xEl>
                                              <p:pRg end="5" st="5"/>
                                            </p:txEl>
                                          </p:spTgt>
                                        </p:tgtEl>
                                        <p:attrNameLst>
                                          <p:attrName>style.visibility</p:attrName>
                                        </p:attrNameLst>
                                      </p:cBhvr>
                                      <p:to>
                                        <p:strVal val="visible"/>
                                      </p:to>
                                    </p:set>
                                    <p:animEffect filter="fade" transition="in">
                                      <p:cBhvr>
                                        <p:cTn dur="1000"/>
                                        <p:tgtEl>
                                          <p:spTgt spid="21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xEl>
                                              <p:pRg end="0" st="0"/>
                                            </p:txEl>
                                          </p:spTgt>
                                        </p:tgtEl>
                                        <p:attrNameLst>
                                          <p:attrName>style.visibility</p:attrName>
                                        </p:attrNameLst>
                                      </p:cBhvr>
                                      <p:to>
                                        <p:strVal val="visible"/>
                                      </p:to>
                                    </p:set>
                                    <p:animEffect filter="fade" transition="in">
                                      <p:cBhvr>
                                        <p:cTn dur="1000"/>
                                        <p:tgtEl>
                                          <p:spTgt spid="2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xEl>
                                              <p:pRg end="1" st="1"/>
                                            </p:txEl>
                                          </p:spTgt>
                                        </p:tgtEl>
                                        <p:attrNameLst>
                                          <p:attrName>style.visibility</p:attrName>
                                        </p:attrNameLst>
                                      </p:cBhvr>
                                      <p:to>
                                        <p:strVal val="visible"/>
                                      </p:to>
                                    </p:set>
                                    <p:animEffect filter="fade" transition="in">
                                      <p:cBhvr>
                                        <p:cTn dur="1000"/>
                                        <p:tgtEl>
                                          <p:spTgt spid="2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xEl>
                                              <p:pRg end="2" st="2"/>
                                            </p:txEl>
                                          </p:spTgt>
                                        </p:tgtEl>
                                        <p:attrNameLst>
                                          <p:attrName>style.visibility</p:attrName>
                                        </p:attrNameLst>
                                      </p:cBhvr>
                                      <p:to>
                                        <p:strVal val="visible"/>
                                      </p:to>
                                    </p:set>
                                    <p:animEffect filter="fade" transition="in">
                                      <p:cBhvr>
                                        <p:cTn dur="1000"/>
                                        <p:tgtEl>
                                          <p:spTgt spid="2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xEl>
                                              <p:pRg end="3" st="3"/>
                                            </p:txEl>
                                          </p:spTgt>
                                        </p:tgtEl>
                                        <p:attrNameLst>
                                          <p:attrName>style.visibility</p:attrName>
                                        </p:attrNameLst>
                                      </p:cBhvr>
                                      <p:to>
                                        <p:strVal val="visible"/>
                                      </p:to>
                                    </p:set>
                                    <p:animEffect filter="fade" transition="in">
                                      <p:cBhvr>
                                        <p:cTn dur="1000"/>
                                        <p:tgtEl>
                                          <p:spTgt spid="21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8"/>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Shortcomings, Future Fixes, </a:t>
            </a:r>
            <a:endParaRPr/>
          </a:p>
          <a:p>
            <a:pPr indent="0" lvl="0" marL="0" rtl="0" algn="ctr">
              <a:spcBef>
                <a:spcPts val="0"/>
              </a:spcBef>
              <a:spcAft>
                <a:spcPts val="0"/>
              </a:spcAft>
              <a:buNone/>
            </a:pPr>
            <a:r>
              <a:rPr lang="en"/>
              <a:t>&amp; Things We Learned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Shortcomings:</a:t>
            </a:r>
            <a:endParaRPr>
              <a:latin typeface="Roboto"/>
              <a:ea typeface="Roboto"/>
              <a:cs typeface="Roboto"/>
              <a:sym typeface="Roboto"/>
            </a:endParaRPr>
          </a:p>
          <a:p>
            <a:pPr indent="-342900" lvl="0" marL="457200" rtl="0" algn="l">
              <a:spcBef>
                <a:spcPts val="1600"/>
              </a:spcBef>
              <a:spcAft>
                <a:spcPts val="0"/>
              </a:spcAft>
              <a:buSzPts val="1800"/>
              <a:buFont typeface="Roboto"/>
              <a:buChar char="●"/>
            </a:pPr>
            <a:r>
              <a:rPr lang="en">
                <a:latin typeface="Roboto"/>
                <a:ea typeface="Roboto"/>
                <a:cs typeface="Roboto"/>
                <a:sym typeface="Roboto"/>
              </a:rPr>
              <a:t>Drag &amp; Drop</a:t>
            </a:r>
            <a:endParaRPr>
              <a:latin typeface="Roboto"/>
              <a:ea typeface="Roboto"/>
              <a:cs typeface="Roboto"/>
              <a:sym typeface="Roboto"/>
            </a:endParaRPr>
          </a:p>
          <a:p>
            <a:pPr indent="-342900" lvl="0" marL="457200" rtl="0" algn="l">
              <a:spcBef>
                <a:spcPts val="0"/>
              </a:spcBef>
              <a:spcAft>
                <a:spcPts val="0"/>
              </a:spcAft>
              <a:buSzPts val="1800"/>
              <a:buFont typeface="Roboto"/>
              <a:buChar char="●"/>
            </a:pPr>
            <a:r>
              <a:rPr lang="en">
                <a:latin typeface="Roboto"/>
                <a:ea typeface="Roboto"/>
                <a:cs typeface="Roboto"/>
                <a:sym typeface="Roboto"/>
              </a:rPr>
              <a:t>User session</a:t>
            </a:r>
            <a:endParaRPr>
              <a:latin typeface="Roboto"/>
              <a:ea typeface="Roboto"/>
              <a:cs typeface="Roboto"/>
              <a:sym typeface="Roboto"/>
            </a:endParaRPr>
          </a:p>
          <a:p>
            <a:pPr indent="-342900" lvl="0" marL="457200" rtl="0" algn="l">
              <a:spcBef>
                <a:spcPts val="0"/>
              </a:spcBef>
              <a:spcAft>
                <a:spcPts val="0"/>
              </a:spcAft>
              <a:buSzPts val="1800"/>
              <a:buFont typeface="Roboto"/>
              <a:buChar char="●"/>
            </a:pPr>
            <a:r>
              <a:rPr lang="en">
                <a:latin typeface="Roboto"/>
                <a:ea typeface="Roboto"/>
                <a:cs typeface="Roboto"/>
                <a:sym typeface="Roboto"/>
              </a:rPr>
              <a:t>Save Draft for Clarifications</a:t>
            </a:r>
            <a:endParaRPr>
              <a:latin typeface="Roboto"/>
              <a:ea typeface="Roboto"/>
              <a:cs typeface="Roboto"/>
              <a:sym typeface="Roboto"/>
            </a:endParaRPr>
          </a:p>
          <a:p>
            <a:pPr indent="0" lvl="0" marL="0" rtl="0" algn="l">
              <a:spcBef>
                <a:spcPts val="1600"/>
              </a:spcBef>
              <a:spcAft>
                <a:spcPts val="0"/>
              </a:spcAft>
              <a:buNone/>
            </a:pPr>
            <a:r>
              <a:rPr lang="en">
                <a:latin typeface="Roboto"/>
                <a:ea typeface="Roboto"/>
                <a:cs typeface="Roboto"/>
                <a:sym typeface="Roboto"/>
              </a:rPr>
              <a:t>Future Fixes:</a:t>
            </a:r>
            <a:endParaRPr>
              <a:latin typeface="Roboto"/>
              <a:ea typeface="Roboto"/>
              <a:cs typeface="Roboto"/>
              <a:sym typeface="Roboto"/>
            </a:endParaRPr>
          </a:p>
          <a:p>
            <a:pPr indent="-342900" lvl="0" marL="457200" rtl="0" algn="l">
              <a:spcBef>
                <a:spcPts val="1600"/>
              </a:spcBef>
              <a:spcAft>
                <a:spcPts val="0"/>
              </a:spcAft>
              <a:buSzPts val="1800"/>
              <a:buFont typeface="Roboto"/>
              <a:buChar char="●"/>
            </a:pPr>
            <a:r>
              <a:rPr lang="en">
                <a:latin typeface="Roboto"/>
                <a:ea typeface="Roboto"/>
                <a:cs typeface="Roboto"/>
                <a:sym typeface="Roboto"/>
              </a:rPr>
              <a:t>Test Runs</a:t>
            </a:r>
            <a:endParaRPr>
              <a:latin typeface="Roboto"/>
              <a:ea typeface="Roboto"/>
              <a:cs typeface="Roboto"/>
              <a:sym typeface="Roboto"/>
            </a:endParaRPr>
          </a:p>
          <a:p>
            <a:pPr indent="-342900" lvl="0" marL="457200" rtl="0" algn="l">
              <a:spcBef>
                <a:spcPts val="0"/>
              </a:spcBef>
              <a:spcAft>
                <a:spcPts val="0"/>
              </a:spcAft>
              <a:buSzPts val="1800"/>
              <a:buFont typeface="Roboto"/>
              <a:buChar char="●"/>
            </a:pPr>
            <a:r>
              <a:rPr lang="en">
                <a:latin typeface="Roboto"/>
                <a:ea typeface="Roboto"/>
                <a:cs typeface="Roboto"/>
                <a:sym typeface="Roboto"/>
              </a:rPr>
              <a:t>Change Password</a:t>
            </a:r>
            <a:endParaRPr>
              <a:latin typeface="Roboto"/>
              <a:ea typeface="Roboto"/>
              <a:cs typeface="Roboto"/>
              <a:sym typeface="Roboto"/>
            </a:endParaRPr>
          </a:p>
        </p:txBody>
      </p:sp>
      <p:sp>
        <p:nvSpPr>
          <p:cNvPr id="228" name="Google Shape;228;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Retrospective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Submitting Runs Before and After</a:t>
            </a:r>
            <a:endParaRPr/>
          </a:p>
        </p:txBody>
      </p:sp>
      <p:sp>
        <p:nvSpPr>
          <p:cNvPr id="234" name="Google Shape;234;p40"/>
          <p:cNvSpPr txBox="1"/>
          <p:nvPr>
            <p:ph idx="1" type="body"/>
          </p:nvPr>
        </p:nvSpPr>
        <p:spPr>
          <a:xfrm>
            <a:off x="0" y="1101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5" name="Google Shape;235;p40"/>
          <p:cNvPicPr preferRelativeResize="0"/>
          <p:nvPr/>
        </p:nvPicPr>
        <p:blipFill rotWithShape="1">
          <a:blip r:embed="rId3">
            <a:alphaModFix/>
          </a:blip>
          <a:srcRect b="0" l="0" r="0" t="0"/>
          <a:stretch/>
        </p:blipFill>
        <p:spPr>
          <a:xfrm>
            <a:off x="0" y="1101550"/>
            <a:ext cx="4676951" cy="4041949"/>
          </a:xfrm>
          <a:prstGeom prst="rect">
            <a:avLst/>
          </a:prstGeom>
          <a:noFill/>
          <a:ln>
            <a:noFill/>
          </a:ln>
        </p:spPr>
      </p:pic>
      <p:pic>
        <p:nvPicPr>
          <p:cNvPr id="236" name="Google Shape;236;p40"/>
          <p:cNvPicPr preferRelativeResize="0"/>
          <p:nvPr/>
        </p:nvPicPr>
        <p:blipFill>
          <a:blip r:embed="rId4">
            <a:alphaModFix/>
          </a:blip>
          <a:stretch>
            <a:fillRect/>
          </a:stretch>
        </p:blipFill>
        <p:spPr>
          <a:xfrm>
            <a:off x="3618975" y="1017725"/>
            <a:ext cx="5525026" cy="40419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Clarifications</a:t>
            </a:r>
            <a:endParaRPr/>
          </a:p>
        </p:txBody>
      </p:sp>
      <p:pic>
        <p:nvPicPr>
          <p:cNvPr id="242" name="Google Shape;242;p41"/>
          <p:cNvPicPr preferRelativeResize="0"/>
          <p:nvPr/>
        </p:nvPicPr>
        <p:blipFill>
          <a:blip r:embed="rId3">
            <a:alphaModFix/>
          </a:blip>
          <a:stretch>
            <a:fillRect/>
          </a:stretch>
        </p:blipFill>
        <p:spPr>
          <a:xfrm>
            <a:off x="1759625" y="1175225"/>
            <a:ext cx="5624750" cy="3790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Management - Scrum</a:t>
            </a:r>
            <a:endParaRPr/>
          </a:p>
        </p:txBody>
      </p:sp>
      <p:pic>
        <p:nvPicPr>
          <p:cNvPr id="72" name="Google Shape;72;p15"/>
          <p:cNvPicPr preferRelativeResize="0"/>
          <p:nvPr/>
        </p:nvPicPr>
        <p:blipFill>
          <a:blip r:embed="rId3">
            <a:alphaModFix/>
          </a:blip>
          <a:stretch>
            <a:fillRect/>
          </a:stretch>
        </p:blipFill>
        <p:spPr>
          <a:xfrm>
            <a:off x="888788" y="1223575"/>
            <a:ext cx="7366425" cy="3486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2"/>
          <p:cNvSpPr txBox="1"/>
          <p:nvPr>
            <p:ph type="title"/>
          </p:nvPr>
        </p:nvSpPr>
        <p:spPr>
          <a:xfrm>
            <a:off x="311700" y="240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Things We Learned</a:t>
            </a:r>
            <a:endParaRPr/>
          </a:p>
        </p:txBody>
      </p:sp>
      <p:sp>
        <p:nvSpPr>
          <p:cNvPr id="248" name="Google Shape;248;p42"/>
          <p:cNvSpPr txBox="1"/>
          <p:nvPr>
            <p:ph idx="1" type="body"/>
          </p:nvPr>
        </p:nvSpPr>
        <p:spPr>
          <a:xfrm>
            <a:off x="311700" y="864850"/>
            <a:ext cx="8520600" cy="2411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a:buChar char="●"/>
            </a:pPr>
            <a:r>
              <a:rPr lang="en" sz="1800">
                <a:latin typeface="Roboto"/>
                <a:ea typeface="Roboto"/>
                <a:cs typeface="Roboto"/>
                <a:sym typeface="Roboto"/>
              </a:rPr>
              <a:t>Jersey</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a:latin typeface="Roboto"/>
                <a:ea typeface="Roboto"/>
                <a:cs typeface="Roboto"/>
                <a:sym typeface="Roboto"/>
              </a:rPr>
              <a:t>Working with l</a:t>
            </a:r>
            <a:r>
              <a:rPr lang="en" sz="1800">
                <a:latin typeface="Roboto"/>
                <a:ea typeface="Roboto"/>
                <a:cs typeface="Roboto"/>
                <a:sym typeface="Roboto"/>
              </a:rPr>
              <a:t>egacy code (PC</a:t>
            </a:r>
            <a:r>
              <a:rPr baseline="30000" lang="en">
                <a:latin typeface="Roboto"/>
                <a:ea typeface="Roboto"/>
                <a:cs typeface="Roboto"/>
                <a:sym typeface="Roboto"/>
              </a:rPr>
              <a:t>2</a:t>
            </a:r>
            <a:r>
              <a:rPr lang="en" sz="1800">
                <a:latin typeface="Roboto"/>
                <a:ea typeface="Roboto"/>
                <a:cs typeface="Roboto"/>
                <a:sym typeface="Roboto"/>
              </a:rPr>
              <a:t> system)</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Swagger</a:t>
            </a:r>
            <a:endParaRPr sz="1800">
              <a:latin typeface="Roboto"/>
              <a:ea typeface="Roboto"/>
              <a:cs typeface="Roboto"/>
              <a:sym typeface="Roboto"/>
            </a:endParaRPr>
          </a:p>
          <a:p>
            <a:pPr indent="0" lvl="0" marL="0" rtl="0" algn="l">
              <a:spcBef>
                <a:spcPts val="1600"/>
              </a:spcBef>
              <a:spcAft>
                <a:spcPts val="0"/>
              </a:spcAft>
              <a:buNone/>
            </a:pPr>
            <a:r>
              <a:t/>
            </a:r>
            <a:endParaRPr sz="1800">
              <a:latin typeface="Roboto"/>
              <a:ea typeface="Roboto"/>
              <a:cs typeface="Roboto"/>
              <a:sym typeface="Roboto"/>
            </a:endParaRPr>
          </a:p>
          <a:p>
            <a:pPr indent="0" lvl="0" marL="0" rtl="0" algn="l">
              <a:spcBef>
                <a:spcPts val="1600"/>
              </a:spcBef>
              <a:spcAft>
                <a:spcPts val="0"/>
              </a:spcAft>
              <a:buNone/>
            </a:pPr>
            <a:r>
              <a:t/>
            </a:r>
            <a:endParaRPr sz="1800">
              <a:latin typeface="Roboto"/>
              <a:ea typeface="Roboto"/>
              <a:cs typeface="Roboto"/>
              <a:sym typeface="Roboto"/>
            </a:endParaRPr>
          </a:p>
          <a:p>
            <a:pPr indent="0" lvl="0" marL="0" rtl="0" algn="l">
              <a:spcBef>
                <a:spcPts val="1600"/>
              </a:spcBef>
              <a:spcAft>
                <a:spcPts val="0"/>
              </a:spcAft>
              <a:buNone/>
            </a:pPr>
            <a:r>
              <a:t/>
            </a:r>
            <a:endParaRPr sz="1800">
              <a:latin typeface="Roboto"/>
              <a:ea typeface="Roboto"/>
              <a:cs typeface="Roboto"/>
              <a:sym typeface="Roboto"/>
            </a:endParaRPr>
          </a:p>
          <a:p>
            <a:pPr indent="0" lvl="0" marL="457200" rtl="0" algn="l">
              <a:spcBef>
                <a:spcPts val="1600"/>
              </a:spcBef>
              <a:spcAft>
                <a:spcPts val="1600"/>
              </a:spcAft>
              <a:buNone/>
            </a:pPr>
            <a:r>
              <a:t/>
            </a:r>
            <a:endParaRPr sz="1800"/>
          </a:p>
        </p:txBody>
      </p:sp>
      <p:sp>
        <p:nvSpPr>
          <p:cNvPr id="249" name="Google Shape;249;p42"/>
          <p:cNvSpPr txBox="1"/>
          <p:nvPr/>
        </p:nvSpPr>
        <p:spPr>
          <a:xfrm>
            <a:off x="311700" y="3803150"/>
            <a:ext cx="8520600" cy="750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Roboto"/>
              <a:buChar char="●"/>
            </a:pPr>
            <a:r>
              <a:rPr lang="en" sz="1800">
                <a:solidFill>
                  <a:schemeClr val="accent3"/>
                </a:solidFill>
                <a:latin typeface="Roboto"/>
                <a:ea typeface="Roboto"/>
                <a:cs typeface="Roboto"/>
                <a:sym typeface="Roboto"/>
              </a:rPr>
              <a:t>Git Flow</a:t>
            </a:r>
            <a:endParaRPr>
              <a:latin typeface="Roboto"/>
              <a:ea typeface="Roboto"/>
              <a:cs typeface="Roboto"/>
              <a:sym typeface="Roboto"/>
            </a:endParaRPr>
          </a:p>
        </p:txBody>
      </p:sp>
      <p:sp>
        <p:nvSpPr>
          <p:cNvPr id="250" name="Google Shape;250;p42"/>
          <p:cNvSpPr txBox="1"/>
          <p:nvPr>
            <p:ph type="title"/>
          </p:nvPr>
        </p:nvSpPr>
        <p:spPr>
          <a:xfrm>
            <a:off x="311700" y="3230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Skills / Methodologies Learned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1000"/>
                                        <p:tgtEl>
                                          <p:spTgt spid="24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0"/>
                                        </p:tgtEl>
                                        <p:attrNameLst>
                                          <p:attrName>style.visibility</p:attrName>
                                        </p:attrNameLst>
                                      </p:cBhvr>
                                      <p:to>
                                        <p:strVal val="visible"/>
                                      </p:to>
                                    </p:set>
                                    <p:anim calcmode="lin" valueType="num">
                                      <p:cBhvr additive="base">
                                        <p:cTn dur="1000"/>
                                        <p:tgtEl>
                                          <p:spTgt spid="25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 Flow</a:t>
            </a:r>
            <a:endParaRPr/>
          </a:p>
        </p:txBody>
      </p:sp>
      <p:pic>
        <p:nvPicPr>
          <p:cNvPr id="256" name="Google Shape;256;p43"/>
          <p:cNvPicPr preferRelativeResize="0"/>
          <p:nvPr/>
        </p:nvPicPr>
        <p:blipFill>
          <a:blip r:embed="rId3">
            <a:alphaModFix/>
          </a:blip>
          <a:stretch>
            <a:fillRect/>
          </a:stretch>
        </p:blipFill>
        <p:spPr>
          <a:xfrm>
            <a:off x="885813" y="1182200"/>
            <a:ext cx="7372374" cy="3661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4"/>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Management - DevOps</a:t>
            </a:r>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800">
              <a:latin typeface="Roboto"/>
              <a:ea typeface="Roboto"/>
              <a:cs typeface="Roboto"/>
              <a:sym typeface="Roboto"/>
            </a:endParaRPr>
          </a:p>
          <a:p>
            <a:pPr indent="0" lvl="0" marL="91440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91440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79" name="Google Shape;79;p16"/>
          <p:cNvPicPr preferRelativeResize="0"/>
          <p:nvPr/>
        </p:nvPicPr>
        <p:blipFill>
          <a:blip r:embed="rId3">
            <a:alphaModFix/>
          </a:blip>
          <a:stretch>
            <a:fillRect/>
          </a:stretch>
        </p:blipFill>
        <p:spPr>
          <a:xfrm>
            <a:off x="102100" y="1237475"/>
            <a:ext cx="4899204" cy="3114876"/>
          </a:xfrm>
          <a:prstGeom prst="rect">
            <a:avLst/>
          </a:prstGeom>
          <a:noFill/>
          <a:ln>
            <a:noFill/>
          </a:ln>
        </p:spPr>
      </p:pic>
      <p:pic>
        <p:nvPicPr>
          <p:cNvPr id="80" name="Google Shape;80;p16"/>
          <p:cNvPicPr preferRelativeResize="0"/>
          <p:nvPr/>
        </p:nvPicPr>
        <p:blipFill>
          <a:blip r:embed="rId4">
            <a:alphaModFix/>
          </a:blip>
          <a:stretch>
            <a:fillRect/>
          </a:stretch>
        </p:blipFill>
        <p:spPr>
          <a:xfrm>
            <a:off x="5046062" y="1237475"/>
            <a:ext cx="3949814" cy="34164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Management - DevOps</a:t>
            </a:r>
            <a:endParaRPr/>
          </a:p>
          <a:p>
            <a:pPr indent="0" lvl="0" marL="0" rtl="0" algn="l">
              <a:spcBef>
                <a:spcPts val="0"/>
              </a:spcBef>
              <a:spcAft>
                <a:spcPts val="0"/>
              </a:spcAft>
              <a:buNone/>
            </a:pPr>
            <a:r>
              <a:t/>
            </a:r>
            <a:endParaRPr/>
          </a:p>
        </p:txBody>
      </p:sp>
      <p:sp>
        <p:nvSpPr>
          <p:cNvPr id="86" name="Google Shape;86;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7" name="Google Shape;87;p17"/>
          <p:cNvPicPr preferRelativeResize="0"/>
          <p:nvPr/>
        </p:nvPicPr>
        <p:blipFill>
          <a:blip r:embed="rId3">
            <a:alphaModFix/>
          </a:blip>
          <a:stretch>
            <a:fillRect/>
          </a:stretch>
        </p:blipFill>
        <p:spPr>
          <a:xfrm>
            <a:off x="5212550" y="1619700"/>
            <a:ext cx="3703674" cy="3033351"/>
          </a:xfrm>
          <a:prstGeom prst="rect">
            <a:avLst/>
          </a:prstGeom>
          <a:noFill/>
          <a:ln>
            <a:noFill/>
          </a:ln>
        </p:spPr>
      </p:pic>
      <p:pic>
        <p:nvPicPr>
          <p:cNvPr id="88" name="Google Shape;88;p17"/>
          <p:cNvPicPr preferRelativeResize="0"/>
          <p:nvPr/>
        </p:nvPicPr>
        <p:blipFill rotWithShape="1">
          <a:blip r:embed="rId4">
            <a:alphaModFix/>
          </a:blip>
          <a:srcRect b="0" l="0" r="19568" t="0"/>
          <a:stretch/>
        </p:blipFill>
        <p:spPr>
          <a:xfrm>
            <a:off x="135300" y="1276800"/>
            <a:ext cx="4966474" cy="37191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Architecture Overview</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Architecture</a:t>
            </a:r>
            <a:endParaRPr/>
          </a:p>
        </p:txBody>
      </p:sp>
      <p:sp>
        <p:nvSpPr>
          <p:cNvPr id="99" name="Google Shape;99;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Web Team Interface project is composed of two separate applications:</a:t>
            </a:r>
            <a:endParaRPr>
              <a:latin typeface="Roboto"/>
              <a:ea typeface="Roboto"/>
              <a:cs typeface="Roboto"/>
              <a:sym typeface="Roboto"/>
            </a:endParaRPr>
          </a:p>
          <a:p>
            <a:pPr indent="-342900" lvl="0" marL="457200" rtl="0" algn="l">
              <a:spcBef>
                <a:spcPts val="1600"/>
              </a:spcBef>
              <a:spcAft>
                <a:spcPts val="0"/>
              </a:spcAft>
              <a:buSzPts val="1800"/>
              <a:buFont typeface="Roboto"/>
              <a:buChar char="●"/>
            </a:pPr>
            <a:r>
              <a:rPr lang="en">
                <a:latin typeface="Roboto"/>
                <a:ea typeface="Roboto"/>
                <a:cs typeface="Roboto"/>
                <a:sym typeface="Roboto"/>
              </a:rPr>
              <a:t>WTI-UI: Frontend</a:t>
            </a:r>
            <a:endParaRPr>
              <a:latin typeface="Roboto"/>
              <a:ea typeface="Roboto"/>
              <a:cs typeface="Roboto"/>
              <a:sym typeface="Roboto"/>
            </a:endParaRPr>
          </a:p>
          <a:p>
            <a:pPr indent="-342900" lvl="0" marL="457200" rtl="0" algn="l">
              <a:spcBef>
                <a:spcPts val="0"/>
              </a:spcBef>
              <a:spcAft>
                <a:spcPts val="0"/>
              </a:spcAft>
              <a:buSzPts val="1800"/>
              <a:buFont typeface="Roboto"/>
              <a:buChar char="●"/>
            </a:pPr>
            <a:r>
              <a:rPr lang="en">
                <a:latin typeface="Roboto"/>
                <a:ea typeface="Roboto"/>
                <a:cs typeface="Roboto"/>
                <a:sym typeface="Roboto"/>
              </a:rPr>
              <a:t>WTI-API: Backend (API)</a:t>
            </a:r>
            <a:endParaRPr>
              <a:latin typeface="Roboto"/>
              <a:ea typeface="Roboto"/>
              <a:cs typeface="Roboto"/>
              <a:sym typeface="Roboto"/>
            </a:endParaRPr>
          </a:p>
          <a:p>
            <a:pPr indent="0" lvl="0" marL="0" rtl="0" algn="l">
              <a:spcBef>
                <a:spcPts val="1600"/>
              </a:spcBef>
              <a:spcAft>
                <a:spcPts val="0"/>
              </a:spcAft>
              <a:buNone/>
            </a:pPr>
            <a:r>
              <a:rPr lang="en">
                <a:latin typeface="Roboto"/>
                <a:ea typeface="Roboto"/>
                <a:cs typeface="Roboto"/>
                <a:sym typeface="Roboto"/>
              </a:rPr>
              <a:t>Motivations:</a:t>
            </a:r>
            <a:endParaRPr>
              <a:latin typeface="Roboto"/>
              <a:ea typeface="Roboto"/>
              <a:cs typeface="Roboto"/>
              <a:sym typeface="Roboto"/>
            </a:endParaRPr>
          </a:p>
          <a:p>
            <a:pPr indent="-342900" lvl="0" marL="457200" rtl="0" algn="l">
              <a:spcBef>
                <a:spcPts val="1600"/>
              </a:spcBef>
              <a:spcAft>
                <a:spcPts val="0"/>
              </a:spcAft>
              <a:buSzPts val="1800"/>
              <a:buFont typeface="Roboto"/>
              <a:buChar char="●"/>
            </a:pPr>
            <a:r>
              <a:rPr lang="en">
                <a:latin typeface="Roboto"/>
                <a:ea typeface="Roboto"/>
                <a:cs typeface="Roboto"/>
                <a:sym typeface="Roboto"/>
              </a:rPr>
              <a:t>Decouple UI from backend -- future UI can reuse same backend</a:t>
            </a:r>
            <a:endParaRPr>
              <a:latin typeface="Roboto"/>
              <a:ea typeface="Roboto"/>
              <a:cs typeface="Roboto"/>
              <a:sym typeface="Roboto"/>
            </a:endParaRPr>
          </a:p>
          <a:p>
            <a:pPr indent="-342900" lvl="0" marL="457200" rtl="0" algn="l">
              <a:spcBef>
                <a:spcPts val="0"/>
              </a:spcBef>
              <a:spcAft>
                <a:spcPts val="0"/>
              </a:spcAft>
              <a:buSzPts val="1800"/>
              <a:buFont typeface="Roboto"/>
              <a:buChar char="●"/>
            </a:pPr>
            <a:r>
              <a:rPr lang="en">
                <a:latin typeface="Roboto"/>
                <a:ea typeface="Roboto"/>
                <a:cs typeface="Roboto"/>
                <a:sym typeface="Roboto"/>
              </a:rPr>
              <a:t>Utilize a modern framework for building UI</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Architecture</a:t>
            </a:r>
            <a:endParaRPr/>
          </a:p>
        </p:txBody>
      </p:sp>
      <p:sp>
        <p:nvSpPr>
          <p:cNvPr id="105" name="Google Shape;105;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a:buChar char="●"/>
            </a:pPr>
            <a:r>
              <a:rPr lang="en">
                <a:latin typeface="Roboto"/>
                <a:ea typeface="Roboto"/>
                <a:cs typeface="Roboto"/>
                <a:sym typeface="Roboto"/>
              </a:rPr>
              <a:t>UI communicates with backend via REST API and websockets</a:t>
            </a:r>
            <a:endParaRPr>
              <a:latin typeface="Roboto"/>
              <a:ea typeface="Roboto"/>
              <a:cs typeface="Roboto"/>
              <a:sym typeface="Roboto"/>
            </a:endParaRPr>
          </a:p>
          <a:p>
            <a:pPr indent="-342900" lvl="0" marL="457200" rtl="0" algn="l">
              <a:spcBef>
                <a:spcPts val="0"/>
              </a:spcBef>
              <a:spcAft>
                <a:spcPts val="0"/>
              </a:spcAft>
              <a:buSzPts val="1800"/>
              <a:buFont typeface="Roboto"/>
              <a:buChar char="●"/>
            </a:pPr>
            <a:r>
              <a:rPr lang="en">
                <a:latin typeface="Roboto"/>
                <a:ea typeface="Roboto"/>
                <a:cs typeface="Roboto"/>
                <a:sym typeface="Roboto"/>
              </a:rPr>
              <a:t>REST endpoints yield data about contest</a:t>
            </a:r>
            <a:endParaRPr>
              <a:latin typeface="Roboto"/>
              <a:ea typeface="Roboto"/>
              <a:cs typeface="Roboto"/>
              <a:sym typeface="Roboto"/>
            </a:endParaRPr>
          </a:p>
          <a:p>
            <a:pPr indent="-342900" lvl="0" marL="457200" rtl="0" algn="l">
              <a:spcBef>
                <a:spcPts val="0"/>
              </a:spcBef>
              <a:spcAft>
                <a:spcPts val="0"/>
              </a:spcAft>
              <a:buSzPts val="1800"/>
              <a:buFont typeface="Roboto"/>
              <a:buChar char="●"/>
            </a:pPr>
            <a:r>
              <a:rPr lang="en">
                <a:latin typeface="Roboto"/>
                <a:ea typeface="Roboto"/>
                <a:cs typeface="Roboto"/>
                <a:sym typeface="Roboto"/>
              </a:rPr>
              <a:t>Websockets used to push notifications/messages from backend to UI</a:t>
            </a:r>
            <a:endParaRPr>
              <a:latin typeface="Roboto"/>
              <a:ea typeface="Roboto"/>
              <a:cs typeface="Roboto"/>
              <a:sym typeface="Roboto"/>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WTI-UI:</a:t>
            </a:r>
            <a:endParaRPr sz="1800">
              <a:solidFill>
                <a:schemeClr val="dk1"/>
              </a:solidFill>
              <a:latin typeface="Roboto"/>
              <a:ea typeface="Roboto"/>
              <a:cs typeface="Roboto"/>
              <a:sym typeface="Roboto"/>
            </a:endParaRPr>
          </a:p>
          <a:p>
            <a:pPr indent="-342900" lvl="0" marL="457200" rtl="0" algn="l">
              <a:spcBef>
                <a:spcPts val="1600"/>
              </a:spcBef>
              <a:spcAft>
                <a:spcPts val="0"/>
              </a:spcAft>
              <a:buSzPts val="1800"/>
              <a:buFont typeface="Roboto"/>
              <a:buChar char="●"/>
            </a:pPr>
            <a:r>
              <a:rPr lang="en" sz="1800">
                <a:latin typeface="Roboto"/>
                <a:ea typeface="Roboto"/>
                <a:cs typeface="Roboto"/>
                <a:sym typeface="Roboto"/>
              </a:rPr>
              <a:t>Web-based interface for PC</a:t>
            </a:r>
            <a:r>
              <a:rPr baseline="30000" lang="en" sz="1800">
                <a:latin typeface="Roboto"/>
                <a:ea typeface="Roboto"/>
                <a:cs typeface="Roboto"/>
                <a:sym typeface="Roboto"/>
              </a:rPr>
              <a:t>2</a:t>
            </a:r>
            <a:r>
              <a:rPr lang="en" sz="1800">
                <a:latin typeface="Roboto"/>
                <a:ea typeface="Roboto"/>
                <a:cs typeface="Roboto"/>
                <a:sym typeface="Roboto"/>
              </a:rPr>
              <a:t> contests</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Developed using the Angular Framework</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Supports all modern browsers</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Code follows the official Angular style guide</a:t>
            </a:r>
            <a:endParaRPr sz="1800">
              <a:latin typeface="Roboto"/>
              <a:ea typeface="Roboto"/>
              <a:cs typeface="Roboto"/>
              <a:sym typeface="Roboto"/>
            </a:endParaRPr>
          </a:p>
        </p:txBody>
      </p:sp>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Architecture</a:t>
            </a:r>
            <a:endParaRPr/>
          </a:p>
        </p:txBody>
      </p:sp>
      <p:sp>
        <p:nvSpPr>
          <p:cNvPr id="112" name="Google Shape;112;p2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WTI-API:</a:t>
            </a:r>
            <a:endParaRPr sz="1800">
              <a:solidFill>
                <a:schemeClr val="dk1"/>
              </a:solidFill>
              <a:latin typeface="Roboto"/>
              <a:ea typeface="Roboto"/>
              <a:cs typeface="Roboto"/>
              <a:sym typeface="Roboto"/>
            </a:endParaRPr>
          </a:p>
          <a:p>
            <a:pPr indent="-342900" lvl="0" marL="457200" rtl="0" algn="l">
              <a:spcBef>
                <a:spcPts val="1600"/>
              </a:spcBef>
              <a:spcAft>
                <a:spcPts val="0"/>
              </a:spcAft>
              <a:buSzPts val="1800"/>
              <a:buFont typeface="Roboto"/>
              <a:buChar char="●"/>
            </a:pPr>
            <a:r>
              <a:rPr lang="en" sz="1800">
                <a:latin typeface="Roboto"/>
                <a:ea typeface="Roboto"/>
                <a:cs typeface="Roboto"/>
                <a:sym typeface="Roboto"/>
              </a:rPr>
              <a:t>Written in Java</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MVC Architecture</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Utilizes the following:</a:t>
            </a:r>
            <a:endParaRPr sz="1800">
              <a:latin typeface="Roboto"/>
              <a:ea typeface="Roboto"/>
              <a:cs typeface="Roboto"/>
              <a:sym typeface="Roboto"/>
            </a:endParaRPr>
          </a:p>
          <a:p>
            <a:pPr indent="-317500" lvl="1" marL="914400" rtl="0" algn="l">
              <a:spcBef>
                <a:spcPts val="0"/>
              </a:spcBef>
              <a:spcAft>
                <a:spcPts val="0"/>
              </a:spcAft>
              <a:buSzPts val="1400"/>
              <a:buFont typeface="Roboto"/>
              <a:buChar char="○"/>
            </a:pPr>
            <a:r>
              <a:rPr lang="en" sz="1400">
                <a:latin typeface="Roboto"/>
                <a:ea typeface="Roboto"/>
                <a:cs typeface="Roboto"/>
                <a:sym typeface="Roboto"/>
              </a:rPr>
              <a:t>Jetty</a:t>
            </a:r>
            <a:endParaRPr sz="1400">
              <a:latin typeface="Roboto"/>
              <a:ea typeface="Roboto"/>
              <a:cs typeface="Roboto"/>
              <a:sym typeface="Roboto"/>
            </a:endParaRPr>
          </a:p>
          <a:p>
            <a:pPr indent="-317500" lvl="1" marL="914400" rtl="0" algn="l">
              <a:spcBef>
                <a:spcPts val="0"/>
              </a:spcBef>
              <a:spcAft>
                <a:spcPts val="0"/>
              </a:spcAft>
              <a:buSzPts val="1400"/>
              <a:buFont typeface="Roboto"/>
              <a:buChar char="○"/>
            </a:pPr>
            <a:r>
              <a:rPr lang="en" sz="1400">
                <a:latin typeface="Roboto"/>
                <a:ea typeface="Roboto"/>
                <a:cs typeface="Roboto"/>
                <a:sym typeface="Roboto"/>
              </a:rPr>
              <a:t>Jersey</a:t>
            </a:r>
            <a:endParaRPr sz="1400">
              <a:latin typeface="Roboto"/>
              <a:ea typeface="Roboto"/>
              <a:cs typeface="Roboto"/>
              <a:sym typeface="Roboto"/>
            </a:endParaRPr>
          </a:p>
          <a:p>
            <a:pPr indent="-317500" lvl="1" marL="914400" rtl="0" algn="l">
              <a:spcBef>
                <a:spcPts val="0"/>
              </a:spcBef>
              <a:spcAft>
                <a:spcPts val="0"/>
              </a:spcAft>
              <a:buSzPts val="1400"/>
              <a:buFont typeface="Roboto"/>
              <a:buChar char="○"/>
            </a:pPr>
            <a:r>
              <a:rPr lang="en" sz="1400">
                <a:latin typeface="Roboto"/>
                <a:ea typeface="Roboto"/>
                <a:cs typeface="Roboto"/>
                <a:sym typeface="Roboto"/>
              </a:rPr>
              <a:t>Jackson (JSON handling)</a:t>
            </a:r>
            <a:endParaRPr sz="14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Jetty handles both API requests and UI</a:t>
            </a:r>
            <a:endParaRPr sz="1800">
              <a:latin typeface="Roboto"/>
              <a:ea typeface="Roboto"/>
              <a:cs typeface="Roboto"/>
              <a:sym typeface="Roboto"/>
            </a:endParaRPr>
          </a:p>
          <a:p>
            <a:pPr indent="0" lvl="0" marL="0" rtl="0" algn="l">
              <a:spcBef>
                <a:spcPts val="1600"/>
              </a:spcBef>
              <a:spcAft>
                <a:spcPts val="1600"/>
              </a:spcAft>
              <a:buNone/>
            </a:pPr>
            <a: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